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71" r:id="rId3"/>
    <p:sldId id="258" r:id="rId4"/>
    <p:sldId id="273" r:id="rId5"/>
    <p:sldId id="277" r:id="rId6"/>
    <p:sldId id="278" r:id="rId7"/>
    <p:sldId id="279" r:id="rId8"/>
    <p:sldId id="280" r:id="rId9"/>
    <p:sldId id="274" r:id="rId10"/>
    <p:sldId id="276" r:id="rId11"/>
    <p:sldId id="275" r:id="rId12"/>
    <p:sldId id="262"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084"/>
  </p:normalViewPr>
  <p:slideViewPr>
    <p:cSldViewPr snapToGrid="0" snapToObjects="1">
      <p:cViewPr varScale="1">
        <p:scale>
          <a:sx n="80" d="100"/>
          <a:sy n="80" d="100"/>
        </p:scale>
        <p:origin x="1360"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4B0F95-C7A2-C343-B0E9-07B18F2604C3}" type="datetimeFigureOut">
              <a:rPr lang="en-US" smtClean="0"/>
              <a:t>5/13/20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7D9FD1-755A-DD4F-B22D-3C9FD2B0F6BE}" type="slidenum">
              <a:rPr lang="en-US" smtClean="0"/>
              <a:t>‹#›</a:t>
            </a:fld>
            <a:endParaRPr lang="en-US"/>
          </a:p>
        </p:txBody>
      </p:sp>
    </p:spTree>
    <p:extLst>
      <p:ext uri="{BB962C8B-B14F-4D97-AF65-F5344CB8AC3E}">
        <p14:creationId xmlns:p14="http://schemas.microsoft.com/office/powerpoint/2010/main" val="41655716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Harjinder Singh, I am a Senior Lecturer at BCU.</a:t>
            </a:r>
          </a:p>
          <a:p>
            <a:endParaRPr lang="en-US" dirty="0"/>
          </a:p>
          <a:p>
            <a:r>
              <a:rPr lang="en-US" dirty="0"/>
              <a:t>This is my (EXAMPLE) presentation for Assessment 1.2 – App Implementation – of the CMP7163 (Advanced Mobile Computing Module)</a:t>
            </a:r>
          </a:p>
          <a:p>
            <a:r>
              <a:rPr lang="en-US" dirty="0"/>
              <a:t>I will talk about my app in the following steps:</a:t>
            </a:r>
          </a:p>
          <a:p>
            <a:pPr marL="228600" indent="-228600">
              <a:buAutoNum type="arabicParenR"/>
            </a:pPr>
            <a:r>
              <a:rPr lang="en-US" dirty="0"/>
              <a:t>I will REVIEW my original Design Idea – presented for assessment 1.1 – and comment on what has CHANGED</a:t>
            </a:r>
          </a:p>
          <a:p>
            <a:pPr marL="228600" indent="-228600">
              <a:buAutoNum type="arabicParenR"/>
            </a:pPr>
            <a:r>
              <a:rPr lang="en-US" dirty="0"/>
              <a:t>I will describe the overall STRUCTURE of my completed App implementation</a:t>
            </a:r>
          </a:p>
          <a:p>
            <a:pPr marL="228600" indent="-228600">
              <a:buAutoNum type="arabicParenR"/>
            </a:pPr>
            <a:r>
              <a:rPr lang="en-US" dirty="0"/>
              <a:t>I will describe and DEMONSTRATE the User Interface</a:t>
            </a:r>
          </a:p>
          <a:p>
            <a:pPr marL="228600" indent="-228600">
              <a:buAutoNum type="arabicParenR"/>
            </a:pPr>
            <a:r>
              <a:rPr lang="en-US" dirty="0"/>
              <a:t>I will give examples of the CODE behind the UI</a:t>
            </a:r>
          </a:p>
          <a:p>
            <a:pPr marL="228600" indent="-228600">
              <a:buAutoNum type="arabicParenR"/>
            </a:pPr>
            <a:r>
              <a:rPr lang="en-US" dirty="0"/>
              <a:t>I will give examples of the CODE used for Data Persistence on-device</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dirty="0"/>
              <a:t>I will give examples of the CODE used for accessing a Web Service for cloud based data</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dirty="0"/>
              <a:t>I will give examples of the CODE used to implement an Additional Framework feature in my App</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r>
              <a:rPr lang="en-US" dirty="0"/>
              <a:t>I will give a conclusion describing the SUCCESSES and CHALLENGES of this Implementation effort</a:t>
            </a:r>
          </a:p>
          <a:p>
            <a:pPr marL="228600" marR="0" lvl="0" indent="-228600" algn="l" defTabSz="457200" rtl="0" eaLnBrk="1" fontAlgn="auto" latinLnBrk="0" hangingPunct="1">
              <a:lnSpc>
                <a:spcPct val="100000"/>
              </a:lnSpc>
              <a:spcBef>
                <a:spcPts val="0"/>
              </a:spcBef>
              <a:spcAft>
                <a:spcPts val="0"/>
              </a:spcAft>
              <a:buClrTx/>
              <a:buSzTx/>
              <a:buFontTx/>
              <a:buAutoNum type="arabicParenR"/>
              <a:tabLst/>
              <a:defRPr/>
            </a:pPr>
            <a:endParaRPr lang="en-US" dirty="0"/>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057D9FD1-755A-DD4F-B22D-3C9FD2B0F6BE}" type="slidenum">
              <a:rPr lang="en-US" smtClean="0"/>
              <a:t>1</a:t>
            </a:fld>
            <a:endParaRPr lang="en-US"/>
          </a:p>
        </p:txBody>
      </p:sp>
    </p:spTree>
    <p:extLst>
      <p:ext uri="{BB962C8B-B14F-4D97-AF65-F5344CB8AC3E}">
        <p14:creationId xmlns:p14="http://schemas.microsoft.com/office/powerpoint/2010/main" val="2824295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React Native ‘Fetch’ API is used for accessing the public OMDB movie data Web Service in our App. </a:t>
            </a:r>
          </a:p>
          <a:p>
            <a:r>
              <a:rPr lang="en-US" dirty="0"/>
              <a:t>This is also an asynchronous API, so we need to deal with ’promises’ returned by calls – hence the ‘.then’ keywords (note: we could have also used ‘</a:t>
            </a:r>
            <a:r>
              <a:rPr lang="en-US" dirty="0" err="1"/>
              <a:t>async</a:t>
            </a:r>
            <a:r>
              <a:rPr lang="en-US" dirty="0"/>
              <a:t>’ / ‘await’ as before)</a:t>
            </a:r>
          </a:p>
          <a:p>
            <a:r>
              <a:rPr lang="en-US" dirty="0"/>
              <a:t>The ‘fetch()’ method accepts a URI as a String (which we construct based around the </a:t>
            </a:r>
            <a:r>
              <a:rPr lang="en-US" dirty="0" err="1"/>
              <a:t>searchterm</a:t>
            </a:r>
            <a:r>
              <a:rPr lang="en-US" dirty="0"/>
              <a:t> the user has entered in the example above (in the Search screen). It makes a GET call to the OMDB service.</a:t>
            </a:r>
          </a:p>
          <a:p>
            <a:r>
              <a:rPr lang="en-US" dirty="0"/>
              <a:t>The returned response (example given on the right of the slide) then needs to be parsed into proper JSON format.</a:t>
            </a:r>
          </a:p>
          <a:p>
            <a:r>
              <a:rPr lang="en-US" dirty="0"/>
              <a:t>Finally we can extract the key(s) we need from it (for OMDB searches – we need to extract the array of movies returned in the ‘Search’ key of the returned response (see example given).</a:t>
            </a:r>
          </a:p>
          <a:p>
            <a:endParaRPr lang="en-US" dirty="0"/>
          </a:p>
        </p:txBody>
      </p:sp>
      <p:sp>
        <p:nvSpPr>
          <p:cNvPr id="4" name="Slide Number Placeholder 3"/>
          <p:cNvSpPr>
            <a:spLocks noGrp="1"/>
          </p:cNvSpPr>
          <p:nvPr>
            <p:ph type="sldNum" sz="quarter" idx="5"/>
          </p:nvPr>
        </p:nvSpPr>
        <p:spPr/>
        <p:txBody>
          <a:bodyPr/>
          <a:lstStyle/>
          <a:p>
            <a:fld id="{057D9FD1-755A-DD4F-B22D-3C9FD2B0F6BE}" type="slidenum">
              <a:rPr lang="en-US" smtClean="0"/>
              <a:t>10</a:t>
            </a:fld>
            <a:endParaRPr lang="en-US"/>
          </a:p>
        </p:txBody>
      </p:sp>
    </p:spTree>
    <p:extLst>
      <p:ext uri="{BB962C8B-B14F-4D97-AF65-F5344CB8AC3E}">
        <p14:creationId xmlns:p14="http://schemas.microsoft.com/office/powerpoint/2010/main" val="389885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plan to illustrate any additional framework (as you should all choose and implement your own!)</a:t>
            </a:r>
          </a:p>
        </p:txBody>
      </p:sp>
      <p:sp>
        <p:nvSpPr>
          <p:cNvPr id="4" name="Slide Number Placeholder 3"/>
          <p:cNvSpPr>
            <a:spLocks noGrp="1"/>
          </p:cNvSpPr>
          <p:nvPr>
            <p:ph type="sldNum" sz="quarter" idx="5"/>
          </p:nvPr>
        </p:nvSpPr>
        <p:spPr/>
        <p:txBody>
          <a:bodyPr/>
          <a:lstStyle/>
          <a:p>
            <a:fld id="{057D9FD1-755A-DD4F-B22D-3C9FD2B0F6BE}" type="slidenum">
              <a:rPr lang="en-US" smtClean="0"/>
              <a:t>11</a:t>
            </a:fld>
            <a:endParaRPr lang="en-US"/>
          </a:p>
        </p:txBody>
      </p:sp>
    </p:spTree>
    <p:extLst>
      <p:ext uri="{BB962C8B-B14F-4D97-AF65-F5344CB8AC3E}">
        <p14:creationId xmlns:p14="http://schemas.microsoft.com/office/powerpoint/2010/main" val="184943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 can be said that a successful prototype was built based on the original design. The slide above describes the features that have been successfully implemented and which features were challenging or could have been improved.</a:t>
            </a:r>
          </a:p>
          <a:p>
            <a:endParaRPr lang="en-US" dirty="0"/>
          </a:p>
          <a:p>
            <a:r>
              <a:rPr lang="en-US" dirty="0"/>
              <a:t>Thank you!!</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057D9FD1-755A-DD4F-B22D-3C9FD2B0F6BE}" type="slidenum">
              <a:rPr lang="en-US" smtClean="0"/>
              <a:t>12</a:t>
            </a:fld>
            <a:endParaRPr lang="en-US"/>
          </a:p>
        </p:txBody>
      </p:sp>
    </p:spTree>
    <p:extLst>
      <p:ext uri="{BB962C8B-B14F-4D97-AF65-F5344CB8AC3E}">
        <p14:creationId xmlns:p14="http://schemas.microsoft.com/office/powerpoint/2010/main" val="1495125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implementation follows the proposed design fairly closely – although it is a limited prototype implementation.</a:t>
            </a:r>
          </a:p>
          <a:p>
            <a:r>
              <a:rPr lang="en-US" dirty="0"/>
              <a:t>All the core features for searching movies and managing </a:t>
            </a:r>
            <a:r>
              <a:rPr lang="en-US" dirty="0" err="1"/>
              <a:t>favourites</a:t>
            </a:r>
            <a:r>
              <a:rPr lang="en-US" dirty="0"/>
              <a:t> have been implemented as per the original design</a:t>
            </a:r>
          </a:p>
          <a:p>
            <a:r>
              <a:rPr lang="en-US" dirty="0"/>
              <a:t>However, the feature to share </a:t>
            </a:r>
            <a:r>
              <a:rPr lang="en-US" dirty="0" err="1"/>
              <a:t>favourite</a:t>
            </a:r>
            <a:r>
              <a:rPr lang="en-US" dirty="0"/>
              <a:t> movies over social media was not implemented.</a:t>
            </a:r>
          </a:p>
        </p:txBody>
      </p:sp>
      <p:sp>
        <p:nvSpPr>
          <p:cNvPr id="4" name="Slide Number Placeholder 3"/>
          <p:cNvSpPr>
            <a:spLocks noGrp="1"/>
          </p:cNvSpPr>
          <p:nvPr>
            <p:ph type="sldNum" sz="quarter" idx="5"/>
          </p:nvPr>
        </p:nvSpPr>
        <p:spPr/>
        <p:txBody>
          <a:bodyPr/>
          <a:lstStyle/>
          <a:p>
            <a:fld id="{057D9FD1-755A-DD4F-B22D-3C9FD2B0F6BE}" type="slidenum">
              <a:rPr lang="en-US" smtClean="0"/>
              <a:t>2</a:t>
            </a:fld>
            <a:endParaRPr lang="en-US"/>
          </a:p>
        </p:txBody>
      </p:sp>
    </p:spTree>
    <p:extLst>
      <p:ext uri="{BB962C8B-B14F-4D97-AF65-F5344CB8AC3E}">
        <p14:creationId xmlns:p14="http://schemas.microsoft.com/office/powerpoint/2010/main" val="3947291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describes the overall structure of the App:</a:t>
            </a:r>
          </a:p>
          <a:p>
            <a:pPr marL="171450" indent="-171450">
              <a:buFontTx/>
              <a:buChar char="-"/>
            </a:pPr>
            <a:r>
              <a:rPr lang="en-US" dirty="0"/>
              <a:t>There are 5 screens in the App – Home, Movie Search, </a:t>
            </a:r>
            <a:r>
              <a:rPr lang="en-US" dirty="0" err="1"/>
              <a:t>Favourite</a:t>
            </a:r>
            <a:r>
              <a:rPr lang="en-US" dirty="0"/>
              <a:t> Movies, Movie Details and App Use Instructions</a:t>
            </a:r>
          </a:p>
          <a:p>
            <a:pPr marL="171450" indent="-171450">
              <a:buFontTx/>
              <a:buChar char="-"/>
            </a:pPr>
            <a:r>
              <a:rPr lang="en-US" dirty="0"/>
              <a:t>The Search screen is a core screen in that it contains the feature that allows you to search for Movies (from OMDB) by a keyword (search term). It maintains state variable for a list of the movies, whether it is still loading, and the search term the user has entered. It  displays the results in a </a:t>
            </a:r>
            <a:r>
              <a:rPr lang="en-US" dirty="0" err="1"/>
              <a:t>Flatlist</a:t>
            </a:r>
            <a:r>
              <a:rPr lang="en-US" dirty="0"/>
              <a:t> of movie items once data is </a:t>
            </a:r>
            <a:r>
              <a:rPr lang="en-US" dirty="0" err="1"/>
              <a:t>retreived</a:t>
            </a:r>
            <a:r>
              <a:rPr lang="en-US" dirty="0"/>
              <a:t>.</a:t>
            </a:r>
          </a:p>
          <a:p>
            <a:pPr marL="171450" indent="-171450">
              <a:buFontTx/>
              <a:buChar char="-"/>
            </a:pPr>
            <a:r>
              <a:rPr lang="en-US" dirty="0"/>
              <a:t>The </a:t>
            </a:r>
            <a:r>
              <a:rPr lang="en-US" dirty="0" err="1"/>
              <a:t>Favourites</a:t>
            </a:r>
            <a:r>
              <a:rPr lang="en-US" dirty="0"/>
              <a:t> screen is used to maintain selected movies in device memory as </a:t>
            </a:r>
            <a:r>
              <a:rPr lang="en-US" dirty="0" err="1"/>
              <a:t>Favourites</a:t>
            </a:r>
            <a:r>
              <a:rPr lang="en-US" dirty="0"/>
              <a:t>. It is rendered when a user selects a movie on the Search screen to be marked as </a:t>
            </a:r>
            <a:r>
              <a:rPr lang="en-US" dirty="0" err="1"/>
              <a:t>favourite</a:t>
            </a:r>
            <a:r>
              <a:rPr lang="en-US" dirty="0"/>
              <a:t>. This screen also maintains state variables for a </a:t>
            </a:r>
            <a:r>
              <a:rPr lang="en-US" dirty="0" err="1"/>
              <a:t>movieList</a:t>
            </a:r>
            <a:r>
              <a:rPr lang="en-US" dirty="0"/>
              <a:t> retrieved from </a:t>
            </a:r>
            <a:r>
              <a:rPr lang="en-US" dirty="0" err="1"/>
              <a:t>AsyncStorage</a:t>
            </a:r>
            <a:r>
              <a:rPr lang="en-US" dirty="0"/>
              <a:t>, and whether it is still loading. The movie whose details are to be loaded (from a second call to the OMDB service) is passed in from the previous (Search) screen. It can also be invoked directly from the Home screen to view all existing </a:t>
            </a:r>
            <a:r>
              <a:rPr lang="en-US" dirty="0" err="1"/>
              <a:t>Favourites</a:t>
            </a:r>
            <a:r>
              <a:rPr lang="en-US" dirty="0"/>
              <a:t>.</a:t>
            </a:r>
          </a:p>
          <a:p>
            <a:pPr marL="171450" indent="-171450">
              <a:buFontTx/>
              <a:buChar char="-"/>
            </a:pPr>
            <a:r>
              <a:rPr lang="en-US" dirty="0"/>
              <a:t>The </a:t>
            </a:r>
            <a:r>
              <a:rPr lang="en-US" dirty="0" err="1"/>
              <a:t>ListItem</a:t>
            </a:r>
            <a:r>
              <a:rPr lang="en-US" dirty="0"/>
              <a:t> is the custom component that was created for use by all the lists within this app. It receives the movie object and style (</a:t>
            </a:r>
            <a:r>
              <a:rPr lang="en-US" dirty="0" err="1"/>
              <a:t>colour</a:t>
            </a:r>
            <a:r>
              <a:rPr lang="en-US" dirty="0"/>
              <a:t>) to be displayed as thumbnail image and title. </a:t>
            </a:r>
          </a:p>
          <a:p>
            <a:pPr marL="171450" indent="-171450">
              <a:buFontTx/>
              <a:buChar char="-"/>
            </a:pPr>
            <a:r>
              <a:rPr lang="en-US" dirty="0"/>
              <a:t>The other screens (Home, Instructions) are for mainly for general display only.</a:t>
            </a:r>
          </a:p>
        </p:txBody>
      </p:sp>
      <p:sp>
        <p:nvSpPr>
          <p:cNvPr id="4" name="Slide Number Placeholder 3"/>
          <p:cNvSpPr>
            <a:spLocks noGrp="1"/>
          </p:cNvSpPr>
          <p:nvPr>
            <p:ph type="sldNum" sz="quarter" idx="5"/>
          </p:nvPr>
        </p:nvSpPr>
        <p:spPr/>
        <p:txBody>
          <a:bodyPr/>
          <a:lstStyle/>
          <a:p>
            <a:fld id="{057D9FD1-755A-DD4F-B22D-3C9FD2B0F6BE}" type="slidenum">
              <a:rPr lang="en-US" smtClean="0"/>
              <a:t>3</a:t>
            </a:fld>
            <a:endParaRPr lang="en-US"/>
          </a:p>
        </p:txBody>
      </p:sp>
    </p:spTree>
    <p:extLst>
      <p:ext uri="{BB962C8B-B14F-4D97-AF65-F5344CB8AC3E}">
        <p14:creationId xmlns:p14="http://schemas.microsoft.com/office/powerpoint/2010/main" val="3568741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described on the previous slide, the main screens are displayed here:</a:t>
            </a:r>
          </a:p>
          <a:p>
            <a:pPr marL="171450" indent="-171450">
              <a:buFontTx/>
              <a:buChar char="-"/>
            </a:pPr>
            <a:r>
              <a:rPr lang="en-US" dirty="0"/>
              <a:t>The Home screen is the entry point of the app UI and has three buttons to navigate to the Search, </a:t>
            </a:r>
            <a:r>
              <a:rPr lang="en-US" dirty="0" err="1"/>
              <a:t>Favourite</a:t>
            </a:r>
            <a:r>
              <a:rPr lang="en-US" dirty="0"/>
              <a:t> and Instruction screens, respectively. It also displays the App title and logo image,</a:t>
            </a:r>
          </a:p>
          <a:p>
            <a:pPr marL="171450" indent="-171450">
              <a:buFontTx/>
              <a:buChar char="-"/>
            </a:pPr>
            <a:r>
              <a:rPr lang="en-US" dirty="0"/>
              <a:t>The Search screen starts with the list showing an empty movie list – by displaying a single ’dummy’ list item (pink). When the user enters a search term (keyword) and presses the search button (or taps the enter key) a search of the OMDB service is conducted and any returned movie data is parsed and displayed in the list (green). If there are no movies matching the search term found in the database – the empty item remains displayed. </a:t>
            </a:r>
          </a:p>
          <a:p>
            <a:pPr marL="171450" indent="-171450">
              <a:buFontTx/>
              <a:buChar char="-"/>
            </a:pPr>
            <a:r>
              <a:rPr lang="en-US" dirty="0"/>
              <a:t>If the user single taps on an item in the movie list on the Search screen, the Details screen appears showing further details about the item selected (it’s </a:t>
            </a:r>
            <a:r>
              <a:rPr lang="en-US" dirty="0" err="1"/>
              <a:t>fullsize</a:t>
            </a:r>
            <a:r>
              <a:rPr lang="en-US" dirty="0"/>
              <a:t> poster, and it’s plot).</a:t>
            </a:r>
          </a:p>
          <a:p>
            <a:pPr marL="171450" indent="-171450">
              <a:buFontTx/>
              <a:buChar char="-"/>
            </a:pPr>
            <a:r>
              <a:rPr lang="en-US" dirty="0"/>
              <a:t>If the user presses and holds down an item in the movie list on the Search screen, the </a:t>
            </a:r>
            <a:r>
              <a:rPr lang="en-US" dirty="0" err="1"/>
              <a:t>Favourites</a:t>
            </a:r>
            <a:r>
              <a:rPr lang="en-US" dirty="0"/>
              <a:t> screen appears showing the list of </a:t>
            </a:r>
            <a:r>
              <a:rPr lang="en-US" dirty="0" err="1"/>
              <a:t>Favourites</a:t>
            </a:r>
            <a:r>
              <a:rPr lang="en-US" dirty="0"/>
              <a:t> including the item selected.</a:t>
            </a:r>
          </a:p>
          <a:p>
            <a:pPr marL="171450" indent="-171450">
              <a:buFontTx/>
              <a:buChar char="-"/>
            </a:pPr>
            <a:r>
              <a:rPr lang="en-US" dirty="0"/>
              <a:t>On the </a:t>
            </a:r>
            <a:r>
              <a:rPr lang="en-US" dirty="0" err="1"/>
              <a:t>Favourites</a:t>
            </a:r>
            <a:r>
              <a:rPr lang="en-US" dirty="0"/>
              <a:t> screen, if a </a:t>
            </a:r>
            <a:r>
              <a:rPr lang="en-US" dirty="0" err="1"/>
              <a:t>favourite</a:t>
            </a:r>
            <a:r>
              <a:rPr lang="en-US" dirty="0"/>
              <a:t> movie item is pressed and held down, it will be removed from the </a:t>
            </a:r>
            <a:r>
              <a:rPr lang="en-US" dirty="0" err="1"/>
              <a:t>Favourites</a:t>
            </a:r>
            <a:r>
              <a:rPr lang="en-US" dirty="0"/>
              <a:t> (from saved data on device) and the display refreshed to reflect the change.</a:t>
            </a:r>
          </a:p>
          <a:p>
            <a:pPr marL="171450" indent="-171450">
              <a:buFontTx/>
              <a:buChar char="-"/>
            </a:pPr>
            <a:r>
              <a:rPr lang="en-US" dirty="0"/>
              <a:t>The Instructions screen simply display the textual instructions on how to use the App.</a:t>
            </a:r>
          </a:p>
          <a:p>
            <a:pPr marL="171450" indent="-171450">
              <a:buFontTx/>
              <a:buChar char="-"/>
            </a:pPr>
            <a:r>
              <a:rPr lang="en-US" dirty="0"/>
              <a:t>The </a:t>
            </a:r>
            <a:r>
              <a:rPr lang="en-US" dirty="0" err="1"/>
              <a:t>Favourites</a:t>
            </a:r>
            <a:r>
              <a:rPr lang="en-US" dirty="0"/>
              <a:t> screen can also be invoked directly from the Home screen, to display a list of the previously saved </a:t>
            </a:r>
            <a:r>
              <a:rPr lang="en-US" dirty="0" err="1"/>
              <a:t>Favourites</a:t>
            </a:r>
            <a:r>
              <a:rPr lang="en-US" dirty="0"/>
              <a:t> (the saved data on device)</a:t>
            </a:r>
          </a:p>
          <a:p>
            <a:pPr marL="171450" indent="-171450">
              <a:buFontTx/>
              <a:buChar char="-"/>
            </a:pPr>
            <a:r>
              <a:rPr lang="en-US" dirty="0"/>
              <a:t>All screens are built on the React Navigation system – so allow navigation back and forth between screens elegantly.</a:t>
            </a:r>
          </a:p>
        </p:txBody>
      </p:sp>
      <p:sp>
        <p:nvSpPr>
          <p:cNvPr id="4" name="Slide Number Placeholder 3"/>
          <p:cNvSpPr>
            <a:spLocks noGrp="1"/>
          </p:cNvSpPr>
          <p:nvPr>
            <p:ph type="sldNum" sz="quarter" idx="10"/>
          </p:nvPr>
        </p:nvSpPr>
        <p:spPr/>
        <p:txBody>
          <a:bodyPr/>
          <a:lstStyle/>
          <a:p>
            <a:fld id="{057D9FD1-755A-DD4F-B22D-3C9FD2B0F6BE}" type="slidenum">
              <a:rPr lang="en-US" smtClean="0"/>
              <a:t>4</a:t>
            </a:fld>
            <a:endParaRPr lang="en-US"/>
          </a:p>
        </p:txBody>
      </p:sp>
    </p:spTree>
    <p:extLst>
      <p:ext uri="{BB962C8B-B14F-4D97-AF65-F5344CB8AC3E}">
        <p14:creationId xmlns:p14="http://schemas.microsoft.com/office/powerpoint/2010/main" val="27943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 brief video demonstration of the App in action. Press play on the popup menu that appears…</a:t>
            </a:r>
          </a:p>
        </p:txBody>
      </p:sp>
      <p:sp>
        <p:nvSpPr>
          <p:cNvPr id="4" name="Slide Number Placeholder 3"/>
          <p:cNvSpPr>
            <a:spLocks noGrp="1"/>
          </p:cNvSpPr>
          <p:nvPr>
            <p:ph type="sldNum" sz="quarter" idx="10"/>
          </p:nvPr>
        </p:nvSpPr>
        <p:spPr/>
        <p:txBody>
          <a:bodyPr/>
          <a:lstStyle/>
          <a:p>
            <a:fld id="{057D9FD1-755A-DD4F-B22D-3C9FD2B0F6BE}" type="slidenum">
              <a:rPr lang="en-US" smtClean="0"/>
              <a:t>5</a:t>
            </a:fld>
            <a:endParaRPr lang="en-US"/>
          </a:p>
        </p:txBody>
      </p:sp>
    </p:spTree>
    <p:extLst>
      <p:ext uri="{BB962C8B-B14F-4D97-AF65-F5344CB8AC3E}">
        <p14:creationId xmlns:p14="http://schemas.microsoft.com/office/powerpoint/2010/main" val="163557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on the UI description slides, the App uses ‘react-navigation’ library to implement ‘stack’ type navigation between screens.  </a:t>
            </a:r>
          </a:p>
          <a:p>
            <a:r>
              <a:rPr lang="en-US" dirty="0"/>
              <a:t>This is implemented in the App’s entry point - the </a:t>
            </a:r>
            <a:r>
              <a:rPr lang="en-US" dirty="0" err="1"/>
              <a:t>App.js</a:t>
            </a:r>
            <a:r>
              <a:rPr lang="en-US" dirty="0"/>
              <a:t> file.</a:t>
            </a:r>
          </a:p>
          <a:p>
            <a:r>
              <a:rPr lang="en-US" dirty="0"/>
              <a:t>The ‘</a:t>
            </a:r>
            <a:r>
              <a:rPr lang="en-US" dirty="0" err="1"/>
              <a:t>createStackNavigator</a:t>
            </a:r>
            <a:r>
              <a:rPr lang="en-US" dirty="0"/>
              <a:t>’ function generates the stack object, that is then used in the ‘</a:t>
            </a:r>
            <a:r>
              <a:rPr lang="en-US" dirty="0" err="1"/>
              <a:t>NavigationContainer</a:t>
            </a:r>
            <a:r>
              <a:rPr lang="en-US" dirty="0"/>
              <a:t>’ component to add screens to the stack. </a:t>
            </a:r>
          </a:p>
          <a:p>
            <a:r>
              <a:rPr lang="en-US" dirty="0"/>
              <a:t>It also indicates which screen is the startup screen of the App. Note that as all the screens are created as Components in separate JavaScript files – they need to be imported to this file. </a:t>
            </a:r>
          </a:p>
          <a:p>
            <a:r>
              <a:rPr lang="en-US" dirty="0"/>
              <a:t>If other screens need to access the navigation object, they must retrieve a reference to it through their props (all screens in the stack receive this prop). </a:t>
            </a:r>
          </a:p>
          <a:p>
            <a:r>
              <a:rPr lang="en-US" dirty="0"/>
              <a:t>This can be used to navigate further to other screens (as shown on the slide on the right – the Home screen navigating to the Search screen), or to access parameters passed between screens through the ‘</a:t>
            </a:r>
            <a:r>
              <a:rPr lang="en-US" dirty="0" err="1"/>
              <a:t>route.params</a:t>
            </a:r>
            <a:r>
              <a:rPr lang="en-US" dirty="0"/>
              <a:t>’ prop of navigation (see the other UI code slides later on).</a:t>
            </a:r>
          </a:p>
        </p:txBody>
      </p:sp>
      <p:sp>
        <p:nvSpPr>
          <p:cNvPr id="4" name="Slide Number Placeholder 3"/>
          <p:cNvSpPr>
            <a:spLocks noGrp="1"/>
          </p:cNvSpPr>
          <p:nvPr>
            <p:ph type="sldNum" sz="quarter" idx="10"/>
          </p:nvPr>
        </p:nvSpPr>
        <p:spPr/>
        <p:txBody>
          <a:bodyPr/>
          <a:lstStyle/>
          <a:p>
            <a:fld id="{057D9FD1-755A-DD4F-B22D-3C9FD2B0F6BE}" type="slidenum">
              <a:rPr lang="en-US" smtClean="0"/>
              <a:t>6</a:t>
            </a:fld>
            <a:endParaRPr lang="en-US"/>
          </a:p>
        </p:txBody>
      </p:sp>
    </p:spTree>
    <p:extLst>
      <p:ext uri="{BB962C8B-B14F-4D97-AF65-F5344CB8AC3E}">
        <p14:creationId xmlns:p14="http://schemas.microsoft.com/office/powerpoint/2010/main" val="1554659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ListItem</a:t>
            </a:r>
            <a:r>
              <a:rPr lang="en-US" dirty="0"/>
              <a:t> component is a custom component that we have created to allow the movie items displayed in a list to be re-used throughout the App (in the Search and </a:t>
            </a:r>
            <a:r>
              <a:rPr lang="en-US" dirty="0" err="1"/>
              <a:t>Favourite</a:t>
            </a:r>
            <a:r>
              <a:rPr lang="en-US" dirty="0"/>
              <a:t> screens and for empty items). </a:t>
            </a:r>
          </a:p>
          <a:p>
            <a:r>
              <a:rPr lang="en-US" dirty="0"/>
              <a:t>It receives a movie / dummy object for it’s data and a style string for it’s display style (</a:t>
            </a:r>
            <a:r>
              <a:rPr lang="en-US" dirty="0" err="1"/>
              <a:t>colour</a:t>
            </a:r>
            <a:r>
              <a:rPr lang="en-US" dirty="0"/>
              <a:t>) – through its props. </a:t>
            </a:r>
          </a:p>
          <a:p>
            <a:r>
              <a:rPr lang="en-US" dirty="0"/>
              <a:t>The passed ‘</a:t>
            </a:r>
            <a:r>
              <a:rPr lang="en-US" dirty="0" err="1"/>
              <a:t>theMovie</a:t>
            </a:r>
            <a:r>
              <a:rPr lang="en-US" dirty="0"/>
              <a:t>’ prop is used to acquire the image from the movie’s ‘Poster’ key and the text from the movie’s ’Title’ key. </a:t>
            </a:r>
          </a:p>
          <a:p>
            <a:r>
              <a:rPr lang="en-US" dirty="0"/>
              <a:t>Similarly, the passed ‘</a:t>
            </a:r>
            <a:r>
              <a:rPr lang="en-US" dirty="0" err="1"/>
              <a:t>itemStyle</a:t>
            </a:r>
            <a:r>
              <a:rPr lang="en-US" dirty="0"/>
              <a:t>’ prop is used to select the display style (</a:t>
            </a:r>
            <a:r>
              <a:rPr lang="en-US" dirty="0" err="1"/>
              <a:t>colour</a:t>
            </a:r>
            <a:r>
              <a:rPr lang="en-US" dirty="0"/>
              <a:t>) of the list item from the styles defined in the </a:t>
            </a:r>
            <a:r>
              <a:rPr lang="en-US" dirty="0" err="1"/>
              <a:t>ListItem.js</a:t>
            </a:r>
            <a:r>
              <a:rPr lang="en-US" dirty="0"/>
              <a:t> file.</a:t>
            </a:r>
          </a:p>
        </p:txBody>
      </p:sp>
      <p:sp>
        <p:nvSpPr>
          <p:cNvPr id="4" name="Slide Number Placeholder 3"/>
          <p:cNvSpPr>
            <a:spLocks noGrp="1"/>
          </p:cNvSpPr>
          <p:nvPr>
            <p:ph type="sldNum" sz="quarter" idx="10"/>
          </p:nvPr>
        </p:nvSpPr>
        <p:spPr/>
        <p:txBody>
          <a:bodyPr/>
          <a:lstStyle/>
          <a:p>
            <a:fld id="{057D9FD1-755A-DD4F-B22D-3C9FD2B0F6BE}" type="slidenum">
              <a:rPr lang="en-US" smtClean="0"/>
              <a:t>7</a:t>
            </a:fld>
            <a:endParaRPr lang="en-US"/>
          </a:p>
        </p:txBody>
      </p:sp>
    </p:spTree>
    <p:extLst>
      <p:ext uri="{BB962C8B-B14F-4D97-AF65-F5344CB8AC3E}">
        <p14:creationId xmlns:p14="http://schemas.microsoft.com/office/powerpoint/2010/main" val="243325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many modes of user interaction implemented in this App, the main ones are:</a:t>
            </a:r>
          </a:p>
          <a:p>
            <a:pPr marL="171450" indent="-171450">
              <a:buFontTx/>
              <a:buChar char="-"/>
            </a:pPr>
            <a:r>
              <a:rPr lang="en-US" dirty="0"/>
              <a:t>Buttons on Home screen to navigate to other screens and on the Search screen to search the Web Service</a:t>
            </a:r>
          </a:p>
          <a:p>
            <a:pPr marL="171450" indent="-171450">
              <a:buFontTx/>
              <a:buChar char="-"/>
            </a:pPr>
            <a:r>
              <a:rPr lang="en-US" dirty="0"/>
              <a:t>The ’</a:t>
            </a:r>
            <a:r>
              <a:rPr lang="en-US" dirty="0" err="1"/>
              <a:t>onPress</a:t>
            </a:r>
            <a:r>
              <a:rPr lang="en-US" dirty="0"/>
              <a:t>’ prop of various </a:t>
            </a:r>
            <a:r>
              <a:rPr lang="en-US" dirty="0" err="1"/>
              <a:t>componentis</a:t>
            </a:r>
            <a:r>
              <a:rPr lang="en-US" dirty="0"/>
              <a:t> used to allow a ‘single tap’ interaction – e.g. to navigate from the Search to Details screen, or to capture the various Buttons being clicked</a:t>
            </a:r>
          </a:p>
          <a:p>
            <a:pPr marL="171450" indent="-171450">
              <a:buFontTx/>
              <a:buChar char="-"/>
            </a:pPr>
            <a:r>
              <a:rPr lang="en-US" dirty="0"/>
              <a:t>The ’</a:t>
            </a:r>
            <a:r>
              <a:rPr lang="en-US" dirty="0" err="1"/>
              <a:t>onLongPress</a:t>
            </a:r>
            <a:r>
              <a:rPr lang="en-US" dirty="0"/>
              <a:t>’ prop of various </a:t>
            </a:r>
            <a:r>
              <a:rPr lang="en-US" dirty="0" err="1"/>
              <a:t>componentis</a:t>
            </a:r>
            <a:r>
              <a:rPr lang="en-US" dirty="0"/>
              <a:t> used to allow a ‘tap and hold’ interaction – e.g. to navigate from the Search to </a:t>
            </a:r>
            <a:r>
              <a:rPr lang="en-US" dirty="0" err="1"/>
              <a:t>Favourites</a:t>
            </a:r>
            <a:r>
              <a:rPr lang="en-US" dirty="0"/>
              <a:t> screen, or to delete items from the </a:t>
            </a:r>
            <a:r>
              <a:rPr lang="en-US" dirty="0" err="1"/>
              <a:t>Favourites</a:t>
            </a:r>
            <a:r>
              <a:rPr lang="en-US" dirty="0"/>
              <a:t> screen</a:t>
            </a:r>
          </a:p>
          <a:p>
            <a:pPr marL="171450" indent="-171450">
              <a:buFontTx/>
              <a:buChar char="-"/>
            </a:pPr>
            <a:r>
              <a:rPr lang="en-US" dirty="0"/>
              <a:t>The ‘</a:t>
            </a:r>
            <a:r>
              <a:rPr lang="en-US" dirty="0" err="1"/>
              <a:t>TouchableOpacity</a:t>
            </a:r>
            <a:r>
              <a:rPr lang="en-US" dirty="0"/>
              <a:t>’ component is used to give components the ‘fading’ visual behavior – e.g. when a list item is selected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57D9FD1-755A-DD4F-B22D-3C9FD2B0F6BE}" type="slidenum">
              <a:rPr lang="en-US" smtClean="0"/>
              <a:t>8</a:t>
            </a:fld>
            <a:endParaRPr lang="en-US"/>
          </a:p>
        </p:txBody>
      </p:sp>
    </p:spTree>
    <p:extLst>
      <p:ext uri="{BB962C8B-B14F-4D97-AF65-F5344CB8AC3E}">
        <p14:creationId xmlns:p14="http://schemas.microsoft.com/office/powerpoint/2010/main" val="4205962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AsyncStorage</a:t>
            </a:r>
            <a:r>
              <a:rPr lang="en-US" dirty="0"/>
              <a:t>’ API of React Native was used to save, retrieve and delete movie objects in local on-device storage.</a:t>
            </a:r>
          </a:p>
          <a:p>
            <a:r>
              <a:rPr lang="en-US" dirty="0"/>
              <a:t>As it’s name indicates, it is an asynchronous mechanism (i.e. it run in parallel with other code) and this aspects has to be managed by our code - hence the ‘</a:t>
            </a:r>
            <a:r>
              <a:rPr lang="en-US" dirty="0" err="1"/>
              <a:t>async</a:t>
            </a:r>
            <a:r>
              <a:rPr lang="en-US" dirty="0"/>
              <a:t>’ and ‘await’ keywords.</a:t>
            </a:r>
          </a:p>
          <a:p>
            <a:r>
              <a:rPr lang="en-US" dirty="0"/>
              <a:t>To save a movie object – the ‘</a:t>
            </a:r>
            <a:r>
              <a:rPr lang="en-US" dirty="0" err="1"/>
              <a:t>setItem</a:t>
            </a:r>
            <a:r>
              <a:rPr lang="en-US" dirty="0"/>
              <a:t>’ method is used, passing it the Title of the movie as a Key and the movie object itself as the Value.</a:t>
            </a:r>
          </a:p>
          <a:p>
            <a:r>
              <a:rPr lang="en-US" dirty="0"/>
              <a:t>To delete a movie object – the ‘</a:t>
            </a:r>
            <a:r>
              <a:rPr lang="en-US" dirty="0" err="1"/>
              <a:t>removeItem</a:t>
            </a:r>
            <a:r>
              <a:rPr lang="en-US" dirty="0"/>
              <a:t>’ method is used, this time only the Key is needed to be passed (obviously)</a:t>
            </a:r>
          </a:p>
          <a:p>
            <a:r>
              <a:rPr lang="en-US" dirty="0"/>
              <a:t>To retrieve/read all the movies in storage – we need to use a two step process. First we call the ‘</a:t>
            </a:r>
            <a:r>
              <a:rPr lang="en-US" dirty="0" err="1"/>
              <a:t>getAllKeys</a:t>
            </a:r>
            <a:r>
              <a:rPr lang="en-US" dirty="0"/>
              <a:t>’ method, this gives us an array of all the Keys in storage. Then, we pass that array of Keys to the ‘</a:t>
            </a:r>
            <a:r>
              <a:rPr lang="en-US" dirty="0" err="1"/>
              <a:t>multiGet</a:t>
            </a:r>
            <a:r>
              <a:rPr lang="en-US" dirty="0"/>
              <a:t>’ method to retrieve all the movie records in storage. The records are returned as a 2 dimensional array of </a:t>
            </a:r>
            <a:r>
              <a:rPr lang="en-US" dirty="0" err="1"/>
              <a:t>Key:Value</a:t>
            </a:r>
            <a:r>
              <a:rPr lang="en-US" dirty="0"/>
              <a:t> pairs, we then need to iterate through the retrieved records to extract and </a:t>
            </a:r>
            <a:r>
              <a:rPr lang="en-US" dirty="0" err="1"/>
              <a:t>oparate</a:t>
            </a:r>
            <a:r>
              <a:rPr lang="en-US" dirty="0"/>
              <a:t> on the values as required.</a:t>
            </a:r>
          </a:p>
        </p:txBody>
      </p:sp>
      <p:sp>
        <p:nvSpPr>
          <p:cNvPr id="4" name="Slide Number Placeholder 3"/>
          <p:cNvSpPr>
            <a:spLocks noGrp="1"/>
          </p:cNvSpPr>
          <p:nvPr>
            <p:ph type="sldNum" sz="quarter" idx="5"/>
          </p:nvPr>
        </p:nvSpPr>
        <p:spPr/>
        <p:txBody>
          <a:bodyPr/>
          <a:lstStyle/>
          <a:p>
            <a:fld id="{057D9FD1-755A-DD4F-B22D-3C9FD2B0F6BE}" type="slidenum">
              <a:rPr lang="en-US" smtClean="0"/>
              <a:t>9</a:t>
            </a:fld>
            <a:endParaRPr lang="en-US"/>
          </a:p>
        </p:txBody>
      </p:sp>
    </p:spTree>
    <p:extLst>
      <p:ext uri="{BB962C8B-B14F-4D97-AF65-F5344CB8AC3E}">
        <p14:creationId xmlns:p14="http://schemas.microsoft.com/office/powerpoint/2010/main" val="1935477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GB"/>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GB"/>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5/13/20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GB"/>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Content Placeholder 2"/>
          <p:cNvSpPr>
            <a:spLocks noGrp="1"/>
          </p:cNvSpPr>
          <p:nvPr>
            <p:ph idx="1"/>
          </p:nvPr>
        </p:nvSpPr>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GB"/>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GB"/>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5/13/20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GB"/>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t>5/13/20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GB"/>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7" name="Date Placeholder 6"/>
          <p:cNvSpPr>
            <a:spLocks noGrp="1"/>
          </p:cNvSpPr>
          <p:nvPr>
            <p:ph type="dt" sz="half" idx="10"/>
          </p:nvPr>
        </p:nvSpPr>
        <p:spPr/>
        <p:txBody>
          <a:bodyPr/>
          <a:lstStyle/>
          <a:p>
            <a:fld id="{B01F9CA3-105E-4857-9057-6DB6197DA786}" type="datetimeFigureOut">
              <a:rPr lang="en-US" smtClean="0"/>
              <a:t>5/13/20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a:p>
        </p:txBody>
      </p:sp>
      <p:sp>
        <p:nvSpPr>
          <p:cNvPr id="3" name="Date Placeholder 2"/>
          <p:cNvSpPr>
            <a:spLocks noGrp="1"/>
          </p:cNvSpPr>
          <p:nvPr>
            <p:ph type="dt" sz="half" idx="10"/>
          </p:nvPr>
        </p:nvSpPr>
        <p:spPr/>
        <p:txBody>
          <a:bodyPr/>
          <a:lstStyle/>
          <a:p>
            <a:fld id="{B01F9CA3-105E-4857-9057-6DB6197DA786}" type="datetimeFigureOut">
              <a:rPr lang="en-US" smtClean="0"/>
              <a:t>5/13/20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5/13/20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GB"/>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5/13/20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GB"/>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B01F9CA3-105E-4857-9057-6DB6197DA786}" type="datetimeFigureOut">
              <a:rPr lang="en-US" smtClean="0"/>
              <a:t>5/13/20</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7F5CE407-6216-4202-80E4-A30DC2F709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online.visual-paradigm.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Movie Library App IMPLEMENTATION</a:t>
            </a:r>
          </a:p>
        </p:txBody>
      </p:sp>
      <p:sp>
        <p:nvSpPr>
          <p:cNvPr id="3" name="Subtitle 2"/>
          <p:cNvSpPr>
            <a:spLocks noGrp="1"/>
          </p:cNvSpPr>
          <p:nvPr>
            <p:ph type="subTitle" idx="1"/>
          </p:nvPr>
        </p:nvSpPr>
        <p:spPr>
          <a:xfrm>
            <a:off x="1322920" y="3451412"/>
            <a:ext cx="6498159" cy="916641"/>
          </a:xfrm>
        </p:spPr>
        <p:txBody>
          <a:bodyPr/>
          <a:lstStyle/>
          <a:p>
            <a:r>
              <a:rPr lang="en-US" dirty="0"/>
              <a:t>Example Presentation for Advanced Mobile Computing  </a:t>
            </a:r>
            <a:r>
              <a:rPr lang="en-US" sz="2400" b="1" dirty="0"/>
              <a:t>Assessment 1.2</a:t>
            </a:r>
            <a:endParaRPr lang="en-US" b="1" dirty="0"/>
          </a:p>
        </p:txBody>
      </p:sp>
      <p:sp>
        <p:nvSpPr>
          <p:cNvPr id="4" name="TextBox 3"/>
          <p:cNvSpPr txBox="1"/>
          <p:nvPr/>
        </p:nvSpPr>
        <p:spPr>
          <a:xfrm>
            <a:off x="1638299" y="4749800"/>
            <a:ext cx="6093359" cy="1754326"/>
          </a:xfrm>
          <a:prstGeom prst="rect">
            <a:avLst/>
          </a:prstGeom>
          <a:noFill/>
        </p:spPr>
        <p:txBody>
          <a:bodyPr wrap="square" rtlCol="0">
            <a:spAutoFit/>
          </a:bodyPr>
          <a:lstStyle/>
          <a:p>
            <a:r>
              <a:rPr lang="en-US" dirty="0"/>
              <a:t>By: </a:t>
            </a:r>
            <a:r>
              <a:rPr lang="en-US" dirty="0" err="1"/>
              <a:t>Harjinder</a:t>
            </a:r>
            <a:r>
              <a:rPr lang="en-US" dirty="0"/>
              <a:t> Singh</a:t>
            </a:r>
          </a:p>
          <a:p>
            <a:r>
              <a:rPr lang="en-US" dirty="0"/>
              <a:t>Senior Lecturer – Computer Science</a:t>
            </a:r>
          </a:p>
          <a:p>
            <a:r>
              <a:rPr lang="en-US" dirty="0"/>
              <a:t>Date: 11/04/2020</a:t>
            </a:r>
          </a:p>
          <a:p>
            <a:endParaRPr lang="en-US" dirty="0"/>
          </a:p>
          <a:p>
            <a:r>
              <a:rPr lang="en-US" b="1" i="1" dirty="0">
                <a:solidFill>
                  <a:srgbClr val="FF0000"/>
                </a:solidFill>
              </a:rPr>
              <a:t>Disclaimer: this is only an Example – NOT AN IDEAL SOLUTION!!</a:t>
            </a:r>
          </a:p>
        </p:txBody>
      </p:sp>
    </p:spTree>
    <p:extLst>
      <p:ext uri="{BB962C8B-B14F-4D97-AF65-F5344CB8AC3E}">
        <p14:creationId xmlns:p14="http://schemas.microsoft.com/office/powerpoint/2010/main" val="2185885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871" y="309451"/>
            <a:ext cx="8700380" cy="843038"/>
          </a:xfrm>
        </p:spPr>
        <p:txBody>
          <a:bodyPr/>
          <a:lstStyle/>
          <a:p>
            <a:r>
              <a:rPr lang="en-US" sz="4400" dirty="0"/>
              <a:t>Web Services</a:t>
            </a:r>
            <a:r>
              <a:rPr lang="en-US" sz="2800" dirty="0"/>
              <a:t> </a:t>
            </a:r>
            <a:r>
              <a:rPr lang="en-US" sz="4400" dirty="0"/>
              <a:t>Implementation</a:t>
            </a:r>
            <a:r>
              <a:rPr lang="en-US" sz="2800" dirty="0"/>
              <a:t> </a:t>
            </a:r>
            <a:br>
              <a:rPr lang="en-US" sz="2800" dirty="0"/>
            </a:br>
            <a:r>
              <a:rPr lang="en-US" sz="2800" dirty="0"/>
              <a:t>code example</a:t>
            </a:r>
            <a:endParaRPr lang="en-US" sz="4400" dirty="0"/>
          </a:p>
        </p:txBody>
      </p:sp>
      <p:pic>
        <p:nvPicPr>
          <p:cNvPr id="6" name="Picture 5">
            <a:extLst>
              <a:ext uri="{FF2B5EF4-FFF2-40B4-BE49-F238E27FC236}">
                <a16:creationId xmlns:a16="http://schemas.microsoft.com/office/drawing/2014/main" id="{A0B241E3-0BAC-8946-9D49-BD8174D8D65F}"/>
              </a:ext>
            </a:extLst>
          </p:cNvPr>
          <p:cNvPicPr>
            <a:picLocks noChangeAspect="1"/>
          </p:cNvPicPr>
          <p:nvPr/>
        </p:nvPicPr>
        <p:blipFill>
          <a:blip r:embed="rId3"/>
          <a:stretch>
            <a:fillRect/>
          </a:stretch>
        </p:blipFill>
        <p:spPr>
          <a:xfrm>
            <a:off x="587185" y="1136317"/>
            <a:ext cx="4514524" cy="5638553"/>
          </a:xfrm>
          <a:prstGeom prst="rect">
            <a:avLst/>
          </a:prstGeom>
        </p:spPr>
      </p:pic>
      <p:pic>
        <p:nvPicPr>
          <p:cNvPr id="3" name="Picture 2">
            <a:extLst>
              <a:ext uri="{FF2B5EF4-FFF2-40B4-BE49-F238E27FC236}">
                <a16:creationId xmlns:a16="http://schemas.microsoft.com/office/drawing/2014/main" id="{9DF1A16F-8B79-0941-89BD-D8B932158638}"/>
              </a:ext>
            </a:extLst>
          </p:cNvPr>
          <p:cNvPicPr>
            <a:picLocks noChangeAspect="1"/>
          </p:cNvPicPr>
          <p:nvPr/>
        </p:nvPicPr>
        <p:blipFill>
          <a:blip r:embed="rId4"/>
          <a:stretch>
            <a:fillRect/>
          </a:stretch>
        </p:blipFill>
        <p:spPr>
          <a:xfrm>
            <a:off x="5101709" y="1152489"/>
            <a:ext cx="3915542" cy="4892167"/>
          </a:xfrm>
          <a:prstGeom prst="rect">
            <a:avLst/>
          </a:prstGeom>
        </p:spPr>
      </p:pic>
      <p:cxnSp>
        <p:nvCxnSpPr>
          <p:cNvPr id="5" name="Straight Arrow Connector 4">
            <a:extLst>
              <a:ext uri="{FF2B5EF4-FFF2-40B4-BE49-F238E27FC236}">
                <a16:creationId xmlns:a16="http://schemas.microsoft.com/office/drawing/2014/main" id="{BE245856-5111-7240-9C57-5CF4524479D0}"/>
              </a:ext>
            </a:extLst>
          </p:cNvPr>
          <p:cNvCxnSpPr/>
          <p:nvPr/>
        </p:nvCxnSpPr>
        <p:spPr>
          <a:xfrm flipV="1">
            <a:off x="2903621" y="1491916"/>
            <a:ext cx="2502568" cy="34811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7425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54" y="760718"/>
            <a:ext cx="8957051" cy="788717"/>
          </a:xfrm>
        </p:spPr>
        <p:txBody>
          <a:bodyPr/>
          <a:lstStyle/>
          <a:p>
            <a:r>
              <a:rPr lang="en-US" dirty="0"/>
              <a:t>Additional Frameworks / Features</a:t>
            </a:r>
          </a:p>
        </p:txBody>
      </p:sp>
      <p:sp>
        <p:nvSpPr>
          <p:cNvPr id="3" name="Content Placeholder 2"/>
          <p:cNvSpPr>
            <a:spLocks noGrp="1"/>
          </p:cNvSpPr>
          <p:nvPr>
            <p:ph idx="1"/>
          </p:nvPr>
        </p:nvSpPr>
        <p:spPr>
          <a:xfrm>
            <a:off x="549274" y="1913103"/>
            <a:ext cx="8179089" cy="4630201"/>
          </a:xfrm>
        </p:spPr>
        <p:txBody>
          <a:bodyPr>
            <a:normAutofit/>
          </a:bodyPr>
          <a:lstStyle/>
          <a:p>
            <a:pPr lvl="1"/>
            <a:r>
              <a:rPr lang="en-US" dirty="0"/>
              <a:t>Design specified to use Social Media (Tweet about </a:t>
            </a:r>
            <a:r>
              <a:rPr lang="en-US" dirty="0" err="1"/>
              <a:t>favourite</a:t>
            </a:r>
            <a:r>
              <a:rPr lang="en-US" dirty="0"/>
              <a:t> movies) but was not implemented…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i="1" dirty="0">
                <a:solidFill>
                  <a:srgbClr val="FF0000"/>
                </a:solidFill>
              </a:rPr>
              <a:t>Obviously – you should include your code examples for your additional framework features here to get the marks!!</a:t>
            </a:r>
          </a:p>
          <a:p>
            <a:pPr marL="349250" lvl="1" indent="0">
              <a:buNone/>
            </a:pPr>
            <a:endParaRPr lang="en-US" dirty="0"/>
          </a:p>
          <a:p>
            <a:pPr marL="0" indent="0">
              <a:buNone/>
            </a:pPr>
            <a:endParaRPr lang="en-US" dirty="0"/>
          </a:p>
        </p:txBody>
      </p:sp>
    </p:spTree>
    <p:extLst>
      <p:ext uri="{BB962C8B-B14F-4D97-AF65-F5344CB8AC3E}">
        <p14:creationId xmlns:p14="http://schemas.microsoft.com/office/powerpoint/2010/main" val="3740330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88762"/>
            <a:ext cx="8042276" cy="1336956"/>
          </a:xfrm>
        </p:spPr>
        <p:txBody>
          <a:bodyPr/>
          <a:lstStyle/>
          <a:p>
            <a:r>
              <a:rPr lang="en-US" dirty="0"/>
              <a:t>Conclusion and Challenges</a:t>
            </a:r>
          </a:p>
        </p:txBody>
      </p:sp>
      <p:sp>
        <p:nvSpPr>
          <p:cNvPr id="3" name="Content Placeholder 2"/>
          <p:cNvSpPr>
            <a:spLocks noGrp="1"/>
          </p:cNvSpPr>
          <p:nvPr>
            <p:ph idx="1"/>
          </p:nvPr>
        </p:nvSpPr>
        <p:spPr>
          <a:xfrm>
            <a:off x="549275" y="1291442"/>
            <a:ext cx="8042276" cy="5038106"/>
          </a:xfrm>
        </p:spPr>
        <p:txBody>
          <a:bodyPr>
            <a:normAutofit lnSpcReduction="10000"/>
          </a:bodyPr>
          <a:lstStyle/>
          <a:p>
            <a:r>
              <a:rPr lang="en-US" dirty="0"/>
              <a:t>Project successfully completed for the following features:</a:t>
            </a:r>
          </a:p>
          <a:p>
            <a:pPr lvl="1"/>
            <a:r>
              <a:rPr lang="en-US" dirty="0"/>
              <a:t>Created an easily navigable multi-screen UI</a:t>
            </a:r>
          </a:p>
          <a:p>
            <a:pPr lvl="1"/>
            <a:r>
              <a:rPr lang="en-US" dirty="0"/>
              <a:t>Able to read and parse data successfully from OMDB web service</a:t>
            </a:r>
          </a:p>
          <a:p>
            <a:pPr lvl="1"/>
            <a:r>
              <a:rPr lang="en-US" dirty="0"/>
              <a:t>Able to persist data on-device successfully.</a:t>
            </a:r>
          </a:p>
          <a:p>
            <a:r>
              <a:rPr lang="en-US" dirty="0"/>
              <a:t>Project challenged on following aspects:</a:t>
            </a:r>
          </a:p>
          <a:p>
            <a:pPr lvl="1"/>
            <a:r>
              <a:rPr lang="en-US" dirty="0"/>
              <a:t>Not able to modify cloud / web service data as it was accessed from a public service</a:t>
            </a:r>
          </a:p>
          <a:p>
            <a:pPr lvl="1"/>
            <a:r>
              <a:rPr lang="en-US" dirty="0"/>
              <a:t>Not able to add any additional frameworks due to time limitation </a:t>
            </a:r>
          </a:p>
          <a:p>
            <a:pPr lvl="1"/>
            <a:r>
              <a:rPr lang="en-US" dirty="0"/>
              <a:t>Some aspects of UI could be improved in terms of look-and-feel</a:t>
            </a:r>
          </a:p>
          <a:p>
            <a:pPr marL="349250" lvl="1" indent="0">
              <a:buNone/>
            </a:pPr>
            <a:endParaRPr lang="en-US" dirty="0"/>
          </a:p>
        </p:txBody>
      </p:sp>
    </p:spTree>
    <p:extLst>
      <p:ext uri="{BB962C8B-B14F-4D97-AF65-F5344CB8AC3E}">
        <p14:creationId xmlns:p14="http://schemas.microsoft.com/office/powerpoint/2010/main" val="3780060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463176"/>
            <a:ext cx="8042276" cy="1336956"/>
          </a:xfrm>
        </p:spPr>
        <p:txBody>
          <a:bodyPr/>
          <a:lstStyle/>
          <a:p>
            <a:r>
              <a:rPr lang="en-US" dirty="0"/>
              <a:t>Movie Library App Design - REVIEW</a:t>
            </a:r>
          </a:p>
        </p:txBody>
      </p:sp>
      <p:sp>
        <p:nvSpPr>
          <p:cNvPr id="3" name="Content Placeholder 2"/>
          <p:cNvSpPr>
            <a:spLocks noGrp="1"/>
          </p:cNvSpPr>
          <p:nvPr>
            <p:ph idx="1"/>
          </p:nvPr>
        </p:nvSpPr>
        <p:spPr>
          <a:xfrm>
            <a:off x="549275" y="1988626"/>
            <a:ext cx="8042276" cy="4343400"/>
          </a:xfrm>
        </p:spPr>
        <p:txBody>
          <a:bodyPr/>
          <a:lstStyle/>
          <a:p>
            <a:r>
              <a:rPr lang="en-US" dirty="0"/>
              <a:t>The aim </a:t>
            </a:r>
            <a:r>
              <a:rPr lang="en-US" i="1" dirty="0"/>
              <a:t>was</a:t>
            </a:r>
            <a:r>
              <a:rPr lang="en-US" dirty="0"/>
              <a:t> to design a Prototype Movie Library App for the Android and iOS platforms (cross-platform). </a:t>
            </a:r>
          </a:p>
          <a:p>
            <a:r>
              <a:rPr lang="en-US" dirty="0"/>
              <a:t>User is able to find information about movies, and save/view/delete their </a:t>
            </a:r>
            <a:r>
              <a:rPr lang="en-US" dirty="0" err="1"/>
              <a:t>favourite</a:t>
            </a:r>
            <a:r>
              <a:rPr lang="en-US" dirty="0"/>
              <a:t> movies on their device locally.</a:t>
            </a:r>
          </a:p>
          <a:p>
            <a:r>
              <a:rPr lang="en-US" dirty="0"/>
              <a:t>However, the user is not able to share information about their favourite movies directly from the App onto Social Media (e.g. Twitter). There were time issues in completing this feature.</a:t>
            </a:r>
          </a:p>
        </p:txBody>
      </p:sp>
    </p:spTree>
    <p:extLst>
      <p:ext uri="{BB962C8B-B14F-4D97-AF65-F5344CB8AC3E}">
        <p14:creationId xmlns:p14="http://schemas.microsoft.com/office/powerpoint/2010/main" val="268783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06824"/>
          </a:xfrm>
        </p:spPr>
        <p:txBody>
          <a:bodyPr/>
          <a:lstStyle/>
          <a:p>
            <a:r>
              <a:rPr lang="en-US" dirty="0"/>
              <a:t>Overall App STRUCTURE</a:t>
            </a:r>
          </a:p>
        </p:txBody>
      </p:sp>
      <p:pic>
        <p:nvPicPr>
          <p:cNvPr id="7" name="Picture 6">
            <a:extLst>
              <a:ext uri="{FF2B5EF4-FFF2-40B4-BE49-F238E27FC236}">
                <a16:creationId xmlns:a16="http://schemas.microsoft.com/office/drawing/2014/main" id="{0847C324-30A8-614C-B76B-A12BF56A7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4" y="975446"/>
            <a:ext cx="8894618" cy="5500876"/>
          </a:xfrm>
          <a:prstGeom prst="rect">
            <a:avLst/>
          </a:prstGeom>
        </p:spPr>
      </p:pic>
      <p:sp>
        <p:nvSpPr>
          <p:cNvPr id="8" name="TextBox 7">
            <a:extLst>
              <a:ext uri="{FF2B5EF4-FFF2-40B4-BE49-F238E27FC236}">
                <a16:creationId xmlns:a16="http://schemas.microsoft.com/office/drawing/2014/main" id="{6F3D150D-C729-7044-B284-F1320D5E1D43}"/>
              </a:ext>
            </a:extLst>
          </p:cNvPr>
          <p:cNvSpPr txBox="1"/>
          <p:nvPr/>
        </p:nvSpPr>
        <p:spPr>
          <a:xfrm>
            <a:off x="4940135" y="6519555"/>
            <a:ext cx="4096987" cy="369332"/>
          </a:xfrm>
          <a:prstGeom prst="rect">
            <a:avLst/>
          </a:prstGeom>
          <a:noFill/>
        </p:spPr>
        <p:txBody>
          <a:bodyPr wrap="square" rtlCol="0">
            <a:spAutoFit/>
          </a:bodyPr>
          <a:lstStyle/>
          <a:p>
            <a:r>
              <a:rPr lang="en-GB" dirty="0">
                <a:hlinkClick r:id="rId4"/>
              </a:rPr>
              <a:t>https://online.visual-paradigm.com/</a:t>
            </a:r>
            <a:endParaRPr lang="en-US" dirty="0"/>
          </a:p>
        </p:txBody>
      </p:sp>
    </p:spTree>
    <p:extLst>
      <p:ext uri="{BB962C8B-B14F-4D97-AF65-F5344CB8AC3E}">
        <p14:creationId xmlns:p14="http://schemas.microsoft.com/office/powerpoint/2010/main" val="232892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06" y="119450"/>
            <a:ext cx="8692738" cy="925771"/>
          </a:xfrm>
        </p:spPr>
        <p:txBody>
          <a:bodyPr/>
          <a:lstStyle/>
          <a:p>
            <a:r>
              <a:rPr lang="en-US" dirty="0"/>
              <a:t>User Interface Implementation </a:t>
            </a:r>
            <a:r>
              <a:rPr lang="en-US" sz="2000" dirty="0"/>
              <a:t>–UI Flow diagram</a:t>
            </a:r>
            <a:endParaRPr lang="en-US" dirty="0"/>
          </a:p>
        </p:txBody>
      </p:sp>
      <p:pic>
        <p:nvPicPr>
          <p:cNvPr id="8" name="Picture 7">
            <a:extLst>
              <a:ext uri="{FF2B5EF4-FFF2-40B4-BE49-F238E27FC236}">
                <a16:creationId xmlns:a16="http://schemas.microsoft.com/office/drawing/2014/main" id="{CEB51425-FE0D-A643-8C7F-1338DC055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75" y="1353787"/>
            <a:ext cx="1440000" cy="2572632"/>
          </a:xfrm>
          <a:prstGeom prst="rect">
            <a:avLst/>
          </a:prstGeom>
        </p:spPr>
      </p:pic>
      <p:pic>
        <p:nvPicPr>
          <p:cNvPr id="10" name="Picture 9">
            <a:extLst>
              <a:ext uri="{FF2B5EF4-FFF2-40B4-BE49-F238E27FC236}">
                <a16:creationId xmlns:a16="http://schemas.microsoft.com/office/drawing/2014/main" id="{A766EAC6-D35E-AC4A-8055-3480FC30B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274" y="4052461"/>
            <a:ext cx="1440000" cy="2572632"/>
          </a:xfrm>
          <a:prstGeom prst="rect">
            <a:avLst/>
          </a:prstGeom>
        </p:spPr>
      </p:pic>
      <p:pic>
        <p:nvPicPr>
          <p:cNvPr id="12" name="Picture 11">
            <a:extLst>
              <a:ext uri="{FF2B5EF4-FFF2-40B4-BE49-F238E27FC236}">
                <a16:creationId xmlns:a16="http://schemas.microsoft.com/office/drawing/2014/main" id="{2E453BCE-2CC1-E541-8154-92022861B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8494" y="4052461"/>
            <a:ext cx="1440000" cy="2572632"/>
          </a:xfrm>
          <a:prstGeom prst="rect">
            <a:avLst/>
          </a:prstGeom>
        </p:spPr>
      </p:pic>
      <p:pic>
        <p:nvPicPr>
          <p:cNvPr id="14" name="Picture 13">
            <a:extLst>
              <a:ext uri="{FF2B5EF4-FFF2-40B4-BE49-F238E27FC236}">
                <a16:creationId xmlns:a16="http://schemas.microsoft.com/office/drawing/2014/main" id="{4586C47C-25BD-D846-9D3A-F57D476CAA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8494" y="1353787"/>
            <a:ext cx="1440000" cy="2572632"/>
          </a:xfrm>
          <a:prstGeom prst="rect">
            <a:avLst/>
          </a:prstGeom>
        </p:spPr>
      </p:pic>
      <p:pic>
        <p:nvPicPr>
          <p:cNvPr id="16" name="Picture 15">
            <a:extLst>
              <a:ext uri="{FF2B5EF4-FFF2-40B4-BE49-F238E27FC236}">
                <a16:creationId xmlns:a16="http://schemas.microsoft.com/office/drawing/2014/main" id="{17A32C56-1312-A245-9DA6-5F09AEA2C8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7713" y="1353787"/>
            <a:ext cx="1440000" cy="2572632"/>
          </a:xfrm>
          <a:prstGeom prst="rect">
            <a:avLst/>
          </a:prstGeom>
        </p:spPr>
      </p:pic>
      <p:pic>
        <p:nvPicPr>
          <p:cNvPr id="18" name="Picture 17">
            <a:extLst>
              <a:ext uri="{FF2B5EF4-FFF2-40B4-BE49-F238E27FC236}">
                <a16:creationId xmlns:a16="http://schemas.microsoft.com/office/drawing/2014/main" id="{17DEFFC5-37C8-1D46-8625-B14A5E8E0D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7805" y="1353787"/>
            <a:ext cx="1440000" cy="2572632"/>
          </a:xfrm>
          <a:prstGeom prst="rect">
            <a:avLst/>
          </a:prstGeom>
        </p:spPr>
      </p:pic>
      <p:cxnSp>
        <p:nvCxnSpPr>
          <p:cNvPr id="20" name="Elbow Connector 19">
            <a:extLst>
              <a:ext uri="{FF2B5EF4-FFF2-40B4-BE49-F238E27FC236}">
                <a16:creationId xmlns:a16="http://schemas.microsoft.com/office/drawing/2014/main" id="{D1D42883-1B07-2B4A-A3D7-2D5531D3E544}"/>
              </a:ext>
            </a:extLst>
          </p:cNvPr>
          <p:cNvCxnSpPr>
            <a:cxnSpLocks/>
          </p:cNvCxnSpPr>
          <p:nvPr/>
        </p:nvCxnSpPr>
        <p:spPr>
          <a:xfrm flipV="1">
            <a:off x="1473649" y="1886199"/>
            <a:ext cx="1453249" cy="1570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E3A7BC0-C968-4942-969B-AFF2324EF56D}"/>
              </a:ext>
            </a:extLst>
          </p:cNvPr>
          <p:cNvCxnSpPr/>
          <p:nvPr/>
        </p:nvCxnSpPr>
        <p:spPr>
          <a:xfrm flipH="1">
            <a:off x="1888177" y="1731818"/>
            <a:ext cx="10094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B940C26D-1310-2240-A49F-2FA89A356A09}"/>
              </a:ext>
            </a:extLst>
          </p:cNvPr>
          <p:cNvCxnSpPr>
            <a:cxnSpLocks/>
          </p:cNvCxnSpPr>
          <p:nvPr/>
        </p:nvCxnSpPr>
        <p:spPr>
          <a:xfrm flipH="1">
            <a:off x="6393869" y="1731818"/>
            <a:ext cx="10747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16311606-3652-1746-885F-AEC90CBD0CC3}"/>
              </a:ext>
            </a:extLst>
          </p:cNvPr>
          <p:cNvCxnSpPr>
            <a:endCxn id="8" idx="0"/>
          </p:cNvCxnSpPr>
          <p:nvPr/>
        </p:nvCxnSpPr>
        <p:spPr>
          <a:xfrm rot="10800000">
            <a:off x="1269275" y="1353787"/>
            <a:ext cx="4157748" cy="12700"/>
          </a:xfrm>
          <a:prstGeom prst="bentConnector4">
            <a:avLst>
              <a:gd name="adj1" fmla="val -9784"/>
              <a:gd name="adj2" fmla="val 241428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E8DB7DE0-3340-374E-8557-7EC492D70896}"/>
              </a:ext>
            </a:extLst>
          </p:cNvPr>
          <p:cNvCxnSpPr/>
          <p:nvPr/>
        </p:nvCxnSpPr>
        <p:spPr>
          <a:xfrm flipH="1">
            <a:off x="4143494" y="3099462"/>
            <a:ext cx="1009402" cy="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798EE549-17B8-4449-A245-6D802BE5930E}"/>
              </a:ext>
            </a:extLst>
          </p:cNvPr>
          <p:cNvCxnSpPr>
            <a:cxnSpLocks/>
          </p:cNvCxnSpPr>
          <p:nvPr/>
        </p:nvCxnSpPr>
        <p:spPr>
          <a:xfrm>
            <a:off x="6358245" y="2137558"/>
            <a:ext cx="10747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D14DC7B1-48CA-4C4A-925D-AA3F24C9463B}"/>
              </a:ext>
            </a:extLst>
          </p:cNvPr>
          <p:cNvCxnSpPr/>
          <p:nvPr/>
        </p:nvCxnSpPr>
        <p:spPr>
          <a:xfrm rot="10800000" flipV="1">
            <a:off x="4143495" y="3384467"/>
            <a:ext cx="2138553" cy="1270659"/>
          </a:xfrm>
          <a:prstGeom prst="bentConnector3">
            <a:avLst>
              <a:gd name="adj1" fmla="val -23854"/>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8524ED8E-8AB7-824A-9CB3-553E615BA134}"/>
              </a:ext>
            </a:extLst>
          </p:cNvPr>
          <p:cNvSpPr txBox="1"/>
          <p:nvPr/>
        </p:nvSpPr>
        <p:spPr>
          <a:xfrm>
            <a:off x="6358245" y="1917864"/>
            <a:ext cx="1050965" cy="430887"/>
          </a:xfrm>
          <a:prstGeom prst="rect">
            <a:avLst/>
          </a:prstGeom>
          <a:noFill/>
        </p:spPr>
        <p:txBody>
          <a:bodyPr wrap="square" rtlCol="0">
            <a:spAutoFit/>
          </a:bodyPr>
          <a:lstStyle/>
          <a:p>
            <a:r>
              <a:rPr lang="en-US" sz="1100" i="1" dirty="0"/>
              <a:t>Tap Movie to View Details</a:t>
            </a:r>
          </a:p>
        </p:txBody>
      </p:sp>
      <p:sp>
        <p:nvSpPr>
          <p:cNvPr id="60" name="TextBox 59">
            <a:extLst>
              <a:ext uri="{FF2B5EF4-FFF2-40B4-BE49-F238E27FC236}">
                <a16:creationId xmlns:a16="http://schemas.microsoft.com/office/drawing/2014/main" id="{C174D653-E83C-C142-ABBB-1196A57BE1D7}"/>
              </a:ext>
            </a:extLst>
          </p:cNvPr>
          <p:cNvSpPr txBox="1"/>
          <p:nvPr/>
        </p:nvSpPr>
        <p:spPr>
          <a:xfrm>
            <a:off x="4802409" y="4437775"/>
            <a:ext cx="2156531" cy="430887"/>
          </a:xfrm>
          <a:prstGeom prst="rect">
            <a:avLst/>
          </a:prstGeom>
          <a:noFill/>
        </p:spPr>
        <p:txBody>
          <a:bodyPr wrap="square" rtlCol="0">
            <a:spAutoFit/>
          </a:bodyPr>
          <a:lstStyle/>
          <a:p>
            <a:r>
              <a:rPr lang="en-US" sz="1100" i="1" dirty="0"/>
              <a:t>Press and hold Movie to Save and View </a:t>
            </a:r>
            <a:r>
              <a:rPr lang="en-US" sz="1100" i="1" dirty="0" err="1"/>
              <a:t>Favourites</a:t>
            </a:r>
            <a:endParaRPr lang="en-US" sz="1100" i="1" dirty="0"/>
          </a:p>
        </p:txBody>
      </p:sp>
      <p:cxnSp>
        <p:nvCxnSpPr>
          <p:cNvPr id="61" name="Straight Arrow Connector 60">
            <a:extLst>
              <a:ext uri="{FF2B5EF4-FFF2-40B4-BE49-F238E27FC236}">
                <a16:creationId xmlns:a16="http://schemas.microsoft.com/office/drawing/2014/main" id="{32EE6EF8-3266-6848-B4C7-D4740D3C1CF8}"/>
              </a:ext>
            </a:extLst>
          </p:cNvPr>
          <p:cNvCxnSpPr>
            <a:cxnSpLocks/>
          </p:cNvCxnSpPr>
          <p:nvPr/>
        </p:nvCxnSpPr>
        <p:spPr>
          <a:xfrm>
            <a:off x="4143494" y="2018805"/>
            <a:ext cx="10094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C9407B35-E22F-5F4D-B529-FA97C33172ED}"/>
              </a:ext>
            </a:extLst>
          </p:cNvPr>
          <p:cNvSpPr txBox="1"/>
          <p:nvPr/>
        </p:nvSpPr>
        <p:spPr>
          <a:xfrm>
            <a:off x="4102928" y="1782020"/>
            <a:ext cx="1171693" cy="600164"/>
          </a:xfrm>
          <a:prstGeom prst="rect">
            <a:avLst/>
          </a:prstGeom>
          <a:noFill/>
        </p:spPr>
        <p:txBody>
          <a:bodyPr wrap="square" rtlCol="0">
            <a:spAutoFit/>
          </a:bodyPr>
          <a:lstStyle/>
          <a:p>
            <a:r>
              <a:rPr lang="en-US" sz="1100" i="1" dirty="0"/>
              <a:t>Enter Keyword to Search for Movies</a:t>
            </a:r>
          </a:p>
        </p:txBody>
      </p:sp>
      <p:cxnSp>
        <p:nvCxnSpPr>
          <p:cNvPr id="108" name="Elbow Connector 107">
            <a:extLst>
              <a:ext uri="{FF2B5EF4-FFF2-40B4-BE49-F238E27FC236}">
                <a16:creationId xmlns:a16="http://schemas.microsoft.com/office/drawing/2014/main" id="{F4CD0955-113E-8A4C-BA34-F8E7D0E54BD8}"/>
              </a:ext>
            </a:extLst>
          </p:cNvPr>
          <p:cNvCxnSpPr>
            <a:cxnSpLocks/>
          </p:cNvCxnSpPr>
          <p:nvPr/>
        </p:nvCxnSpPr>
        <p:spPr>
          <a:xfrm>
            <a:off x="356260" y="2769668"/>
            <a:ext cx="2924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863D5D4B-BEC8-424C-ADE1-A100737D48A2}"/>
              </a:ext>
            </a:extLst>
          </p:cNvPr>
          <p:cNvCxnSpPr>
            <a:cxnSpLocks/>
          </p:cNvCxnSpPr>
          <p:nvPr/>
        </p:nvCxnSpPr>
        <p:spPr>
          <a:xfrm flipH="1">
            <a:off x="1386403" y="3297026"/>
            <a:ext cx="82240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FDAC75D8-3B87-744C-9B2D-80B822DE924B}"/>
              </a:ext>
            </a:extLst>
          </p:cNvPr>
          <p:cNvCxnSpPr/>
          <p:nvPr/>
        </p:nvCxnSpPr>
        <p:spPr>
          <a:xfrm>
            <a:off x="2208810" y="3285151"/>
            <a:ext cx="0" cy="224715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36C7F72D-4754-CF49-BA06-357FF5BDFBD7}"/>
              </a:ext>
            </a:extLst>
          </p:cNvPr>
          <p:cNvCxnSpPr>
            <a:cxnSpLocks/>
          </p:cNvCxnSpPr>
          <p:nvPr/>
        </p:nvCxnSpPr>
        <p:spPr>
          <a:xfrm flipH="1">
            <a:off x="344385" y="4425900"/>
            <a:ext cx="2924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31B57D13-1383-6245-9828-8D459B06CA4A}"/>
              </a:ext>
            </a:extLst>
          </p:cNvPr>
          <p:cNvCxnSpPr>
            <a:cxnSpLocks/>
          </p:cNvCxnSpPr>
          <p:nvPr/>
        </p:nvCxnSpPr>
        <p:spPr>
          <a:xfrm flipH="1">
            <a:off x="1888177" y="5532304"/>
            <a:ext cx="3206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2D61CFE3-8C04-2A47-882E-B14A48D5D73C}"/>
              </a:ext>
            </a:extLst>
          </p:cNvPr>
          <p:cNvCxnSpPr>
            <a:cxnSpLocks/>
          </p:cNvCxnSpPr>
          <p:nvPr/>
        </p:nvCxnSpPr>
        <p:spPr>
          <a:xfrm>
            <a:off x="356260" y="2761002"/>
            <a:ext cx="0" cy="1676773"/>
          </a:xfrm>
          <a:prstGeom prst="line">
            <a:avLst/>
          </a:prstGeom>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F7710C6-4164-884B-8E0D-1606910FB718}"/>
              </a:ext>
            </a:extLst>
          </p:cNvPr>
          <p:cNvCxnSpPr>
            <a:cxnSpLocks/>
          </p:cNvCxnSpPr>
          <p:nvPr/>
        </p:nvCxnSpPr>
        <p:spPr>
          <a:xfrm flipH="1">
            <a:off x="1517033" y="2215111"/>
            <a:ext cx="108366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32BF04F-27A0-2042-B3F0-67B2D417FDDC}"/>
              </a:ext>
            </a:extLst>
          </p:cNvPr>
          <p:cNvCxnSpPr>
            <a:cxnSpLocks/>
          </p:cNvCxnSpPr>
          <p:nvPr/>
        </p:nvCxnSpPr>
        <p:spPr>
          <a:xfrm>
            <a:off x="2598717" y="2215111"/>
            <a:ext cx="0" cy="3021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55" name="Elbow Connector 107">
            <a:extLst>
              <a:ext uri="{FF2B5EF4-FFF2-40B4-BE49-F238E27FC236}">
                <a16:creationId xmlns:a16="http://schemas.microsoft.com/office/drawing/2014/main" id="{3B99FC12-4718-B846-8B75-B399685D4952}"/>
              </a:ext>
            </a:extLst>
          </p:cNvPr>
          <p:cNvCxnSpPr>
            <a:cxnSpLocks/>
          </p:cNvCxnSpPr>
          <p:nvPr/>
        </p:nvCxnSpPr>
        <p:spPr>
          <a:xfrm>
            <a:off x="2598717" y="5237018"/>
            <a:ext cx="2924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7" name="Elbow Connector 156">
            <a:extLst>
              <a:ext uri="{FF2B5EF4-FFF2-40B4-BE49-F238E27FC236}">
                <a16:creationId xmlns:a16="http://schemas.microsoft.com/office/drawing/2014/main" id="{E2F77627-600F-4949-8659-728502401A4A}"/>
              </a:ext>
            </a:extLst>
          </p:cNvPr>
          <p:cNvCxnSpPr>
            <a:cxnSpLocks/>
          </p:cNvCxnSpPr>
          <p:nvPr/>
        </p:nvCxnSpPr>
        <p:spPr>
          <a:xfrm flipV="1">
            <a:off x="4102928" y="3625357"/>
            <a:ext cx="1049968" cy="70899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a:extLst>
              <a:ext uri="{FF2B5EF4-FFF2-40B4-BE49-F238E27FC236}">
                <a16:creationId xmlns:a16="http://schemas.microsoft.com/office/drawing/2014/main" id="{A7C74679-AEB7-3445-BD5A-4407118FAF72}"/>
              </a:ext>
            </a:extLst>
          </p:cNvPr>
          <p:cNvCxnSpPr>
            <a:cxnSpLocks/>
          </p:cNvCxnSpPr>
          <p:nvPr/>
        </p:nvCxnSpPr>
        <p:spPr>
          <a:xfrm flipH="1">
            <a:off x="1898548" y="2624651"/>
            <a:ext cx="49433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4A17C4B8-E3DB-5E4F-9D27-ABBB4AC171C4}"/>
              </a:ext>
            </a:extLst>
          </p:cNvPr>
          <p:cNvCxnSpPr>
            <a:cxnSpLocks/>
          </p:cNvCxnSpPr>
          <p:nvPr/>
        </p:nvCxnSpPr>
        <p:spPr>
          <a:xfrm>
            <a:off x="2392878" y="2609988"/>
            <a:ext cx="0" cy="1837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CB6BF8F4-7F4D-874D-B507-371E31034193}"/>
              </a:ext>
            </a:extLst>
          </p:cNvPr>
          <p:cNvCxnSpPr>
            <a:cxnSpLocks/>
          </p:cNvCxnSpPr>
          <p:nvPr/>
        </p:nvCxnSpPr>
        <p:spPr>
          <a:xfrm flipH="1">
            <a:off x="2392878" y="4447875"/>
            <a:ext cx="5340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245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06" y="119450"/>
            <a:ext cx="8692738" cy="925771"/>
          </a:xfrm>
        </p:spPr>
        <p:txBody>
          <a:bodyPr/>
          <a:lstStyle/>
          <a:p>
            <a:r>
              <a:rPr lang="en-US" dirty="0"/>
              <a:t>User Interface Implementation </a:t>
            </a:r>
            <a:r>
              <a:rPr lang="en-US" sz="2000" dirty="0"/>
              <a:t>–UI Demo (video capture)</a:t>
            </a:r>
            <a:endParaRPr lang="en-US" dirty="0"/>
          </a:p>
        </p:txBody>
      </p:sp>
      <p:pic>
        <p:nvPicPr>
          <p:cNvPr id="3" name="MovieExample_Demo">
            <a:hlinkClick r:id="" action="ppaction://media"/>
            <a:extLst>
              <a:ext uri="{FF2B5EF4-FFF2-40B4-BE49-F238E27FC236}">
                <a16:creationId xmlns:a16="http://schemas.microsoft.com/office/drawing/2014/main" id="{15A3081D-0F49-A243-BCCC-EF059447EA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4562" y="1265135"/>
            <a:ext cx="2819977" cy="5388014"/>
          </a:xfrm>
          <a:prstGeom prst="rect">
            <a:avLst/>
          </a:prstGeom>
        </p:spPr>
      </p:pic>
    </p:spTree>
    <p:extLst>
      <p:ext uri="{BB962C8B-B14F-4D97-AF65-F5344CB8AC3E}">
        <p14:creationId xmlns:p14="http://schemas.microsoft.com/office/powerpoint/2010/main" val="100468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06" y="119450"/>
            <a:ext cx="8692738" cy="925771"/>
          </a:xfrm>
        </p:spPr>
        <p:txBody>
          <a:bodyPr/>
          <a:lstStyle/>
          <a:p>
            <a:r>
              <a:rPr lang="en-US" dirty="0"/>
              <a:t>User Interface Implementation </a:t>
            </a:r>
            <a:r>
              <a:rPr lang="en-US" sz="2000" dirty="0"/>
              <a:t>– Navigation Code examples</a:t>
            </a:r>
            <a:endParaRPr lang="en-US" dirty="0"/>
          </a:p>
        </p:txBody>
      </p:sp>
      <p:pic>
        <p:nvPicPr>
          <p:cNvPr id="7" name="Picture 6">
            <a:extLst>
              <a:ext uri="{FF2B5EF4-FFF2-40B4-BE49-F238E27FC236}">
                <a16:creationId xmlns:a16="http://schemas.microsoft.com/office/drawing/2014/main" id="{5801E3A0-C032-DD41-983E-485033179EE7}"/>
              </a:ext>
            </a:extLst>
          </p:cNvPr>
          <p:cNvPicPr>
            <a:picLocks noChangeAspect="1"/>
          </p:cNvPicPr>
          <p:nvPr/>
        </p:nvPicPr>
        <p:blipFill>
          <a:blip r:embed="rId3"/>
          <a:stretch>
            <a:fillRect/>
          </a:stretch>
        </p:blipFill>
        <p:spPr>
          <a:xfrm>
            <a:off x="223791" y="1045221"/>
            <a:ext cx="4728219" cy="5569527"/>
          </a:xfrm>
          <a:prstGeom prst="rect">
            <a:avLst/>
          </a:prstGeom>
        </p:spPr>
      </p:pic>
      <p:pic>
        <p:nvPicPr>
          <p:cNvPr id="8" name="Picture 7">
            <a:extLst>
              <a:ext uri="{FF2B5EF4-FFF2-40B4-BE49-F238E27FC236}">
                <a16:creationId xmlns:a16="http://schemas.microsoft.com/office/drawing/2014/main" id="{15CB67C7-4AC7-F845-BF96-CD57DA3AFA3A}"/>
              </a:ext>
            </a:extLst>
          </p:cNvPr>
          <p:cNvPicPr>
            <a:picLocks noChangeAspect="1"/>
          </p:cNvPicPr>
          <p:nvPr/>
        </p:nvPicPr>
        <p:blipFill>
          <a:blip r:embed="rId4"/>
          <a:stretch>
            <a:fillRect/>
          </a:stretch>
        </p:blipFill>
        <p:spPr>
          <a:xfrm>
            <a:off x="5044879" y="1045221"/>
            <a:ext cx="3885365" cy="4001792"/>
          </a:xfrm>
          <a:prstGeom prst="rect">
            <a:avLst/>
          </a:prstGeom>
        </p:spPr>
      </p:pic>
    </p:spTree>
    <p:extLst>
      <p:ext uri="{BB962C8B-B14F-4D97-AF65-F5344CB8AC3E}">
        <p14:creationId xmlns:p14="http://schemas.microsoft.com/office/powerpoint/2010/main" val="7995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06" y="119450"/>
            <a:ext cx="8692738" cy="925771"/>
          </a:xfrm>
        </p:spPr>
        <p:txBody>
          <a:bodyPr/>
          <a:lstStyle/>
          <a:p>
            <a:r>
              <a:rPr lang="en-US" dirty="0"/>
              <a:t>User Interface Implementation </a:t>
            </a:r>
            <a:r>
              <a:rPr lang="en-US" sz="2000" dirty="0"/>
              <a:t>– Custom Component (</a:t>
            </a:r>
            <a:r>
              <a:rPr lang="en-US" sz="2000" dirty="0" err="1"/>
              <a:t>ListItem</a:t>
            </a:r>
            <a:r>
              <a:rPr lang="en-US" sz="2000" dirty="0"/>
              <a:t>) code example</a:t>
            </a:r>
            <a:endParaRPr lang="en-US" dirty="0"/>
          </a:p>
        </p:txBody>
      </p:sp>
      <p:pic>
        <p:nvPicPr>
          <p:cNvPr id="3" name="Picture 2">
            <a:extLst>
              <a:ext uri="{FF2B5EF4-FFF2-40B4-BE49-F238E27FC236}">
                <a16:creationId xmlns:a16="http://schemas.microsoft.com/office/drawing/2014/main" id="{89B05EB0-AAEA-8E43-B44E-2D6CCB20535C}"/>
              </a:ext>
            </a:extLst>
          </p:cNvPr>
          <p:cNvPicPr>
            <a:picLocks noChangeAspect="1"/>
          </p:cNvPicPr>
          <p:nvPr/>
        </p:nvPicPr>
        <p:blipFill rotWithShape="1">
          <a:blip r:embed="rId3"/>
          <a:srcRect t="36646"/>
          <a:stretch/>
        </p:blipFill>
        <p:spPr>
          <a:xfrm>
            <a:off x="106878" y="1045221"/>
            <a:ext cx="5364431" cy="3120202"/>
          </a:xfrm>
          <a:prstGeom prst="rect">
            <a:avLst/>
          </a:prstGeom>
        </p:spPr>
      </p:pic>
      <p:pic>
        <p:nvPicPr>
          <p:cNvPr id="4" name="Picture 3">
            <a:extLst>
              <a:ext uri="{FF2B5EF4-FFF2-40B4-BE49-F238E27FC236}">
                <a16:creationId xmlns:a16="http://schemas.microsoft.com/office/drawing/2014/main" id="{C56C1824-B3C4-2F49-92C9-BFD5EEC3E454}"/>
              </a:ext>
            </a:extLst>
          </p:cNvPr>
          <p:cNvPicPr>
            <a:picLocks noChangeAspect="1"/>
          </p:cNvPicPr>
          <p:nvPr/>
        </p:nvPicPr>
        <p:blipFill>
          <a:blip r:embed="rId4"/>
          <a:stretch>
            <a:fillRect/>
          </a:stretch>
        </p:blipFill>
        <p:spPr>
          <a:xfrm>
            <a:off x="3133436" y="3612903"/>
            <a:ext cx="5796808" cy="3138983"/>
          </a:xfrm>
          <a:prstGeom prst="rect">
            <a:avLst/>
          </a:prstGeom>
        </p:spPr>
      </p:pic>
    </p:spTree>
    <p:extLst>
      <p:ext uri="{BB962C8B-B14F-4D97-AF65-F5344CB8AC3E}">
        <p14:creationId xmlns:p14="http://schemas.microsoft.com/office/powerpoint/2010/main" val="1462887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06" y="119450"/>
            <a:ext cx="8692738" cy="925771"/>
          </a:xfrm>
        </p:spPr>
        <p:txBody>
          <a:bodyPr/>
          <a:lstStyle/>
          <a:p>
            <a:r>
              <a:rPr lang="en-US" dirty="0"/>
              <a:t>User Interface Implementation </a:t>
            </a:r>
            <a:r>
              <a:rPr lang="en-US" sz="2000" dirty="0"/>
              <a:t>– Interaction / Event Handling code example</a:t>
            </a:r>
            <a:endParaRPr lang="en-US" dirty="0"/>
          </a:p>
        </p:txBody>
      </p:sp>
      <p:pic>
        <p:nvPicPr>
          <p:cNvPr id="5" name="Picture 4">
            <a:extLst>
              <a:ext uri="{FF2B5EF4-FFF2-40B4-BE49-F238E27FC236}">
                <a16:creationId xmlns:a16="http://schemas.microsoft.com/office/drawing/2014/main" id="{59B25596-D2B2-5746-9CD0-34B2B808047E}"/>
              </a:ext>
            </a:extLst>
          </p:cNvPr>
          <p:cNvPicPr>
            <a:picLocks noChangeAspect="1"/>
          </p:cNvPicPr>
          <p:nvPr/>
        </p:nvPicPr>
        <p:blipFill>
          <a:blip r:embed="rId3"/>
          <a:stretch>
            <a:fillRect/>
          </a:stretch>
        </p:blipFill>
        <p:spPr>
          <a:xfrm>
            <a:off x="575128" y="1190333"/>
            <a:ext cx="7955539" cy="5151089"/>
          </a:xfrm>
          <a:prstGeom prst="rect">
            <a:avLst/>
          </a:prstGeom>
        </p:spPr>
      </p:pic>
    </p:spTree>
    <p:extLst>
      <p:ext uri="{BB962C8B-B14F-4D97-AF65-F5344CB8AC3E}">
        <p14:creationId xmlns:p14="http://schemas.microsoft.com/office/powerpoint/2010/main" val="1483173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36" y="285701"/>
            <a:ext cx="8878769" cy="843038"/>
          </a:xfrm>
        </p:spPr>
        <p:txBody>
          <a:bodyPr/>
          <a:lstStyle/>
          <a:p>
            <a:r>
              <a:rPr lang="en-US" dirty="0"/>
              <a:t>Data Persistence </a:t>
            </a:r>
            <a:r>
              <a:rPr lang="en-US" sz="4000" dirty="0"/>
              <a:t>Implementation</a:t>
            </a:r>
            <a:r>
              <a:rPr lang="en-US" sz="2400" dirty="0"/>
              <a:t> code examples</a:t>
            </a:r>
            <a:endParaRPr lang="en-US" dirty="0"/>
          </a:p>
        </p:txBody>
      </p:sp>
      <p:pic>
        <p:nvPicPr>
          <p:cNvPr id="6" name="Picture 5">
            <a:extLst>
              <a:ext uri="{FF2B5EF4-FFF2-40B4-BE49-F238E27FC236}">
                <a16:creationId xmlns:a16="http://schemas.microsoft.com/office/drawing/2014/main" id="{B6DE9BE6-A3AE-834D-826B-DCE1BFF8FEE2}"/>
              </a:ext>
            </a:extLst>
          </p:cNvPr>
          <p:cNvPicPr>
            <a:picLocks noChangeAspect="1"/>
          </p:cNvPicPr>
          <p:nvPr/>
        </p:nvPicPr>
        <p:blipFill rotWithShape="1">
          <a:blip r:embed="rId3"/>
          <a:srcRect r="12778"/>
          <a:stretch/>
        </p:blipFill>
        <p:spPr>
          <a:xfrm>
            <a:off x="156436" y="1223158"/>
            <a:ext cx="4307100" cy="5486400"/>
          </a:xfrm>
          <a:prstGeom prst="rect">
            <a:avLst/>
          </a:prstGeom>
        </p:spPr>
      </p:pic>
      <p:pic>
        <p:nvPicPr>
          <p:cNvPr id="7" name="Picture 6">
            <a:extLst>
              <a:ext uri="{FF2B5EF4-FFF2-40B4-BE49-F238E27FC236}">
                <a16:creationId xmlns:a16="http://schemas.microsoft.com/office/drawing/2014/main" id="{6D3DCA82-8272-4244-AB71-66413CCE128A}"/>
              </a:ext>
            </a:extLst>
          </p:cNvPr>
          <p:cNvPicPr>
            <a:picLocks noChangeAspect="1"/>
          </p:cNvPicPr>
          <p:nvPr/>
        </p:nvPicPr>
        <p:blipFill rotWithShape="1">
          <a:blip r:embed="rId4"/>
          <a:srcRect l="-219" r="19838"/>
          <a:stretch/>
        </p:blipFill>
        <p:spPr>
          <a:xfrm>
            <a:off x="4560125" y="1223158"/>
            <a:ext cx="4475081" cy="5486400"/>
          </a:xfrm>
          <a:prstGeom prst="rect">
            <a:avLst/>
          </a:prstGeom>
        </p:spPr>
      </p:pic>
    </p:spTree>
    <p:extLst>
      <p:ext uri="{BB962C8B-B14F-4D97-AF65-F5344CB8AC3E}">
        <p14:creationId xmlns:p14="http://schemas.microsoft.com/office/powerpoint/2010/main" val="15855335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5761</TotalTime>
  <Words>2060</Words>
  <Application>Microsoft Macintosh PowerPoint</Application>
  <PresentationFormat>On-screen Show (4:3)</PresentationFormat>
  <Paragraphs>117</Paragraphs>
  <Slides>12</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News Gothic MT</vt:lpstr>
      <vt:lpstr>Wingdings 2</vt:lpstr>
      <vt:lpstr>Breeze</vt:lpstr>
      <vt:lpstr>Movie Library App IMPLEMENTATION</vt:lpstr>
      <vt:lpstr>Movie Library App Design - REVIEW</vt:lpstr>
      <vt:lpstr>Overall App STRUCTURE</vt:lpstr>
      <vt:lpstr>User Interface Implementation –UI Flow diagram</vt:lpstr>
      <vt:lpstr>User Interface Implementation –UI Demo (video capture)</vt:lpstr>
      <vt:lpstr>User Interface Implementation – Navigation Code examples</vt:lpstr>
      <vt:lpstr>User Interface Implementation – Custom Component (ListItem) code example</vt:lpstr>
      <vt:lpstr>User Interface Implementation – Interaction / Event Handling code example</vt:lpstr>
      <vt:lpstr>Data Persistence Implementation code examples</vt:lpstr>
      <vt:lpstr>Web Services Implementation  code example</vt:lpstr>
      <vt:lpstr>Additional Frameworks / Features</vt:lpstr>
      <vt:lpstr>Conclusion and Challenges</vt:lpstr>
    </vt:vector>
  </TitlesOfParts>
  <Company>Birmingham City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MyFilmLibrary App Design</dc:title>
  <dc:creator>Harjinder Singh</dc:creator>
  <cp:lastModifiedBy>Microsoft Office User</cp:lastModifiedBy>
  <cp:revision>74</cp:revision>
  <dcterms:created xsi:type="dcterms:W3CDTF">2015-10-10T14:12:08Z</dcterms:created>
  <dcterms:modified xsi:type="dcterms:W3CDTF">2020-05-13T06:09:17Z</dcterms:modified>
</cp:coreProperties>
</file>